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4"/>
  </p:sldMasterIdLst>
  <p:notesMasterIdLst>
    <p:notesMasterId r:id="rId14"/>
  </p:notesMasterIdLst>
  <p:handoutMasterIdLst>
    <p:handoutMasterId r:id="rId15"/>
  </p:handoutMasterIdLst>
  <p:sldIdLst>
    <p:sldId id="256" r:id="rId5"/>
    <p:sldId id="364" r:id="rId6"/>
    <p:sldId id="367" r:id="rId7"/>
    <p:sldId id="368" r:id="rId8"/>
    <p:sldId id="369" r:id="rId9"/>
    <p:sldId id="370" r:id="rId10"/>
    <p:sldId id="371" r:id="rId11"/>
    <p:sldId id="372" r:id="rId12"/>
    <p:sldId id="373"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FA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0876" autoAdjust="0"/>
  </p:normalViewPr>
  <p:slideViewPr>
    <p:cSldViewPr snapToGrid="0" showGuides="1">
      <p:cViewPr varScale="1">
        <p:scale>
          <a:sx n="66" d="100"/>
          <a:sy n="66" d="100"/>
        </p:scale>
        <p:origin x="858" y="78"/>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28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574AC39-44E6-425E-AF49-CF7D189F346F}" type="datetimeFigureOut">
              <a:rPr lang="en-US" smtClean="0"/>
              <a:t>12/21/2018</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320F472-929B-459B-8D82-2FABCC5B32A0}" type="slidenum">
              <a:rPr lang="en-US" smtClean="0"/>
              <a:t>‹#›</a:t>
            </a:fld>
            <a:endParaRPr lang="en-US"/>
          </a:p>
        </p:txBody>
      </p:sp>
    </p:spTree>
    <p:extLst>
      <p:ext uri="{BB962C8B-B14F-4D97-AF65-F5344CB8AC3E}">
        <p14:creationId xmlns:p14="http://schemas.microsoft.com/office/powerpoint/2010/main" val="320226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F2775BC-6312-42C7-B7C5-EA6783C2D9CA}" type="datetimeFigureOut">
              <a:rPr lang="en-US" smtClean="0"/>
              <a:t>12/21/2018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7F715A1-4ADC-44E0-9587-804FF39D6B22}" type="slidenum">
              <a:rPr lang="en-US" smtClean="0"/>
              <a:t>‹#›</a:t>
            </a:fld>
            <a:endParaRPr lang="en-US"/>
          </a:p>
        </p:txBody>
      </p:sp>
    </p:spTree>
    <p:extLst>
      <p:ext uri="{BB962C8B-B14F-4D97-AF65-F5344CB8AC3E}">
        <p14:creationId xmlns:p14="http://schemas.microsoft.com/office/powerpoint/2010/main" val="172984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912749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38512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875541-8164-4CC7-9F2F-6F0C49BB858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3655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935150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6816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091773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872051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87872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43518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4073325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FF0622-75E4-48B8-A617-5428CA5926CE}"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58575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FF0622-75E4-48B8-A617-5428CA5926CE}" type="datetimeFigureOut">
              <a:rPr lang="en-US" smtClean="0"/>
              <a:t>12/21/2018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721018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FF0622-75E4-48B8-A617-5428CA5926CE}" type="datetimeFigureOut">
              <a:rPr lang="en-US" smtClean="0"/>
              <a:t>12/21/2018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859929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F0622-75E4-48B8-A617-5428CA5926CE}" type="datetimeFigureOut">
              <a:rPr lang="en-US" smtClean="0"/>
              <a:t>12/21/2018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7927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73462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819829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FF0622-75E4-48B8-A617-5428CA5926CE}" type="datetimeFigureOut">
              <a:rPr lang="en-US" smtClean="0"/>
              <a:t>12/21/2018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875541-8164-4CC7-9F2F-6F0C49BB858D}" type="slidenum">
              <a:rPr lang="en-US" smtClean="0"/>
              <a:t>‹#›</a:t>
            </a:fld>
            <a:endParaRPr lang="en-US"/>
          </a:p>
        </p:txBody>
      </p:sp>
    </p:spTree>
    <p:extLst>
      <p:ext uri="{BB962C8B-B14F-4D97-AF65-F5344CB8AC3E}">
        <p14:creationId xmlns:p14="http://schemas.microsoft.com/office/powerpoint/2010/main" val="164540604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6216" y="1658815"/>
            <a:ext cx="10375784" cy="3329581"/>
          </a:xfrm>
        </p:spPr>
        <p:txBody>
          <a:bodyPr/>
          <a:lstStyle/>
          <a:p>
            <a:pPr rtl="0"/>
            <a:r>
              <a:rPr lang="en-US" dirty="0" smtClean="0"/>
              <a:t>Chapter </a:t>
            </a:r>
            <a:r>
              <a:rPr lang="en-US" dirty="0" smtClean="0"/>
              <a:t>9_3</a:t>
            </a:r>
            <a:r>
              <a:rPr lang="en-US" dirty="0" smtClean="0"/>
              <a:t/>
            </a:r>
            <a:br>
              <a:rPr lang="en-US" dirty="0" smtClean="0"/>
            </a:br>
            <a:r>
              <a:rPr lang="en-US" sz="4400" b="1" dirty="0" smtClean="0">
                <a:solidFill>
                  <a:srgbClr val="48FA2A"/>
                </a:solidFill>
                <a:latin typeface="Arial Rounded MT Bold" panose="020F0704030504030204" pitchFamily="34" charset="0"/>
              </a:rPr>
              <a:t>Sound </a:t>
            </a:r>
            <a:r>
              <a:rPr lang="en-US" sz="4400" b="1" dirty="0">
                <a:solidFill>
                  <a:srgbClr val="48FA2A"/>
                </a:solidFill>
                <a:latin typeface="Arial Rounded MT Bold" panose="020F0704030504030204" pitchFamily="34" charset="0"/>
              </a:rPr>
              <a:t>in </a:t>
            </a:r>
            <a:r>
              <a:rPr lang="en-US" sz="4400" b="1" dirty="0" smtClean="0">
                <a:solidFill>
                  <a:srgbClr val="48FA2A"/>
                </a:solidFill>
                <a:latin typeface="Arial Rounded MT Bold" panose="020F0704030504030204" pitchFamily="34" charset="0"/>
              </a:rPr>
              <a:t>medicine</a:t>
            </a:r>
            <a:endParaRPr lang="en-US" sz="4400" b="1" dirty="0">
              <a:solidFill>
                <a:srgbClr val="48FA2A"/>
              </a:solidFill>
              <a:latin typeface="Arial Rounded MT Bold" panose="020F0704030504030204" pitchFamily="34" charset="0"/>
            </a:endParaRPr>
          </a:p>
        </p:txBody>
      </p:sp>
      <p:sp>
        <p:nvSpPr>
          <p:cNvPr id="3" name="Subtitle 2"/>
          <p:cNvSpPr>
            <a:spLocks noGrp="1"/>
          </p:cNvSpPr>
          <p:nvPr>
            <p:ph type="subTitle" idx="1"/>
          </p:nvPr>
        </p:nvSpPr>
        <p:spPr>
          <a:xfrm>
            <a:off x="2335995" y="4988396"/>
            <a:ext cx="8915399" cy="1126283"/>
          </a:xfrm>
        </p:spPr>
        <p:txBody>
          <a:bodyPr/>
          <a:lstStyle/>
          <a:p>
            <a:r>
              <a:rPr lang="en-US" dirty="0" err="1" smtClean="0"/>
              <a:t>Dr</a:t>
            </a:r>
            <a:r>
              <a:rPr lang="en-US" dirty="0" smtClean="0"/>
              <a:t>  </a:t>
            </a:r>
            <a:r>
              <a:rPr lang="en-US" dirty="0" err="1" smtClean="0"/>
              <a:t>rafid</a:t>
            </a:r>
            <a:r>
              <a:rPr lang="en-US" dirty="0" smtClean="0"/>
              <a:t> </a:t>
            </a:r>
            <a:r>
              <a:rPr lang="en-US" dirty="0" err="1" smtClean="0"/>
              <a:t>albadr</a:t>
            </a:r>
            <a:r>
              <a:rPr lang="en-US" dirty="0" smtClean="0"/>
              <a:t> | </a:t>
            </a:r>
            <a:endParaRPr lang="en-US" dirty="0"/>
          </a:p>
        </p:txBody>
      </p:sp>
    </p:spTree>
    <p:extLst>
      <p:ext uri="{BB962C8B-B14F-4D97-AF65-F5344CB8AC3E}">
        <p14:creationId xmlns:p14="http://schemas.microsoft.com/office/powerpoint/2010/main" val="4005440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txBox="1">
            <a:spLocks/>
          </p:cNvSpPr>
          <p:nvPr/>
        </p:nvSpPr>
        <p:spPr>
          <a:xfrm>
            <a:off x="1666800" y="493734"/>
            <a:ext cx="9209089" cy="831454"/>
          </a:xfrm>
          <a:prstGeom prst="rect">
            <a:avLst/>
          </a:prstGeom>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en-US" sz="3200" b="1" dirty="0">
                <a:solidFill>
                  <a:srgbClr val="48FA2A"/>
                </a:solidFill>
                <a:latin typeface="Arial Rounded MT Bold" panose="020F0704030504030204" pitchFamily="34" charset="0"/>
              </a:rPr>
              <a:t>The protection of the </a:t>
            </a:r>
            <a:r>
              <a:rPr lang="en-US" sz="3200" b="1" dirty="0" smtClean="0">
                <a:solidFill>
                  <a:srgbClr val="48FA2A"/>
                </a:solidFill>
                <a:latin typeface="Arial Rounded MT Bold" panose="020F0704030504030204" pitchFamily="34" charset="0"/>
              </a:rPr>
              <a:t>speech</a:t>
            </a:r>
            <a:endParaRPr lang="en-US" sz="3200" b="1" dirty="0">
              <a:solidFill>
                <a:srgbClr val="48FA2A"/>
              </a:solidFill>
              <a:latin typeface="Arial Rounded MT Bold" panose="020F0704030504030204" pitchFamily="34" charset="0"/>
            </a:endParaRPr>
          </a:p>
        </p:txBody>
      </p:sp>
      <p:sp>
        <p:nvSpPr>
          <p:cNvPr id="2" name="Content Placeholder 1"/>
          <p:cNvSpPr>
            <a:spLocks noGrp="1"/>
          </p:cNvSpPr>
          <p:nvPr>
            <p:ph idx="1"/>
          </p:nvPr>
        </p:nvSpPr>
        <p:spPr/>
        <p:txBody>
          <a:bodyPr/>
          <a:lstStyle/>
          <a:p>
            <a:endParaRPr lang="ar-SA"/>
          </a:p>
        </p:txBody>
      </p:sp>
      <p:pic>
        <p:nvPicPr>
          <p:cNvPr id="8"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210554"/>
            <a:ext cx="5366825" cy="5668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spTree>
    <p:extLst>
      <p:ext uri="{BB962C8B-B14F-4D97-AF65-F5344CB8AC3E}">
        <p14:creationId xmlns:p14="http://schemas.microsoft.com/office/powerpoint/2010/main" val="73576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txBox="1">
            <a:spLocks/>
          </p:cNvSpPr>
          <p:nvPr/>
        </p:nvSpPr>
        <p:spPr>
          <a:xfrm>
            <a:off x="1610529" y="169884"/>
            <a:ext cx="9209089" cy="831454"/>
          </a:xfrm>
          <a:prstGeom prst="rect">
            <a:avLst/>
          </a:prstGeom>
        </p:spPr>
        <p:txBody>
          <a:bodyPr vert="horz" lIns="91440" tIns="45720" rIns="91440" bIns="45720" rtlCol="0" anchor="t">
            <a:noAutofit/>
          </a:bodyPr>
          <a:lst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a:r>
              <a:rPr lang="en-US" sz="3200" b="1" dirty="0">
                <a:solidFill>
                  <a:srgbClr val="48FA2A"/>
                </a:solidFill>
                <a:latin typeface="Arial Rounded MT Bold" panose="020F0704030504030204" pitchFamily="34" charset="0"/>
              </a:rPr>
              <a:t>The protection of the </a:t>
            </a:r>
            <a:r>
              <a:rPr lang="en-US" sz="3200" b="1" dirty="0" smtClean="0">
                <a:solidFill>
                  <a:srgbClr val="48FA2A"/>
                </a:solidFill>
                <a:latin typeface="Arial Rounded MT Bold" panose="020F0704030504030204" pitchFamily="34" charset="0"/>
              </a:rPr>
              <a:t>speech</a:t>
            </a:r>
            <a:endParaRPr lang="en-US" sz="3200" b="1" dirty="0">
              <a:solidFill>
                <a:srgbClr val="48FA2A"/>
              </a:solidFill>
              <a:latin typeface="Arial Rounded MT Bold" panose="020F0704030504030204" pitchFamily="34" charset="0"/>
            </a:endParaRPr>
          </a:p>
        </p:txBody>
      </p:sp>
      <p:sp>
        <p:nvSpPr>
          <p:cNvPr id="2" name="Content Placeholder 1"/>
          <p:cNvSpPr>
            <a:spLocks noGrp="1"/>
          </p:cNvSpPr>
          <p:nvPr>
            <p:ph idx="1"/>
          </p:nvPr>
        </p:nvSpPr>
        <p:spPr/>
        <p:txBody>
          <a:bodyPr/>
          <a:lstStyle/>
          <a:p>
            <a:endParaRPr lang="ar-SA" dirty="0"/>
          </a:p>
        </p:txBody>
      </p:sp>
      <p:pic>
        <p:nvPicPr>
          <p:cNvPr id="5"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6596" y="598686"/>
            <a:ext cx="6296025" cy="253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722" y="6385473"/>
            <a:ext cx="55626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560" y="3078083"/>
            <a:ext cx="675322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pic>
        <p:nvPicPr>
          <p:cNvPr id="1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722" y="4115034"/>
            <a:ext cx="6651625" cy="1233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3722" y="5359948"/>
            <a:ext cx="6723063" cy="102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5044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2931" y="581907"/>
            <a:ext cx="8911687" cy="1280890"/>
          </a:xfrm>
        </p:spPr>
        <p:txBody>
          <a:bodyPr/>
          <a:lstStyle/>
          <a:p>
            <a:r>
              <a:rPr lang="en-US" altLang="en-US" b="1" dirty="0">
                <a:solidFill>
                  <a:srgbClr val="48FA2A"/>
                </a:solidFill>
                <a:latin typeface="Arial Rounded MT Bold" panose="020F0704030504030204" pitchFamily="34" charset="0"/>
              </a:rPr>
              <a:t>The physics of ear</a:t>
            </a:r>
          </a:p>
        </p:txBody>
      </p:sp>
      <p:sp>
        <p:nvSpPr>
          <p:cNvPr id="3" name="Content Placeholder 2"/>
          <p:cNvSpPr>
            <a:spLocks noGrp="1"/>
          </p:cNvSpPr>
          <p:nvPr>
            <p:ph idx="1"/>
          </p:nvPr>
        </p:nvSpPr>
        <p:spPr/>
        <p:txBody>
          <a:bodyPr/>
          <a:lstStyle/>
          <a:p>
            <a:endParaRPr lang="ar-SA"/>
          </a:p>
        </p:txBody>
      </p:sp>
      <p:pic>
        <p:nvPicPr>
          <p:cNvPr id="4" name="صورة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721" y="1254248"/>
            <a:ext cx="7481326" cy="5502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2429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2931" y="581907"/>
            <a:ext cx="8911687" cy="1280890"/>
          </a:xfrm>
        </p:spPr>
        <p:txBody>
          <a:bodyPr/>
          <a:lstStyle/>
          <a:p>
            <a:r>
              <a:rPr lang="en-US" altLang="en-US" b="1" dirty="0">
                <a:solidFill>
                  <a:srgbClr val="48FA2A"/>
                </a:solidFill>
                <a:latin typeface="Arial Rounded MT Bold" panose="020F0704030504030204" pitchFamily="34" charset="0"/>
              </a:rPr>
              <a:t>The physics of ear</a:t>
            </a:r>
          </a:p>
        </p:txBody>
      </p:sp>
      <p:pic>
        <p:nvPicPr>
          <p:cNvPr id="4" name="صورة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8774" y="16032"/>
            <a:ext cx="5570807" cy="4096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صورة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760381" y="4019550"/>
            <a:ext cx="50292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133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5" y="202079"/>
            <a:ext cx="8911687" cy="1280890"/>
          </a:xfrm>
        </p:spPr>
        <p:txBody>
          <a:bodyPr/>
          <a:lstStyle/>
          <a:p>
            <a:r>
              <a:rPr lang="en-US" altLang="en-US" b="1" dirty="0">
                <a:solidFill>
                  <a:srgbClr val="48FA2A"/>
                </a:solidFill>
                <a:latin typeface="Arial Rounded MT Bold" panose="020F0704030504030204" pitchFamily="34" charset="0"/>
              </a:rPr>
              <a:t>The physics of ear</a:t>
            </a:r>
          </a:p>
        </p:txBody>
      </p:sp>
      <p:sp>
        <p:nvSpPr>
          <p:cNvPr id="3" name="Content Placeholder 2"/>
          <p:cNvSpPr>
            <a:spLocks noGrp="1"/>
          </p:cNvSpPr>
          <p:nvPr>
            <p:ph idx="1"/>
          </p:nvPr>
        </p:nvSpPr>
        <p:spPr/>
        <p:txBody>
          <a:bodyPr/>
          <a:lstStyle/>
          <a:p>
            <a:endParaRPr lang="ar-SA" dirty="0"/>
          </a:p>
        </p:txBody>
      </p:sp>
      <p:sp>
        <p:nvSpPr>
          <p:cNvPr id="6" name="Rectangle 14"/>
          <p:cNvSpPr>
            <a:spLocks noChangeArrowheads="1"/>
          </p:cNvSpPr>
          <p:nvPr/>
        </p:nvSpPr>
        <p:spPr bwMode="auto">
          <a:xfrm>
            <a:off x="1903828" y="842524"/>
            <a:ext cx="2579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b="1" dirty="0">
                <a:solidFill>
                  <a:srgbClr val="48FA2A"/>
                </a:solidFill>
              </a:rPr>
              <a:t>OUTER EAR</a:t>
            </a:r>
          </a:p>
        </p:txBody>
      </p:sp>
      <p:pic>
        <p:nvPicPr>
          <p:cNvPr id="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1426724"/>
            <a:ext cx="6513507"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1348" y="4185580"/>
            <a:ext cx="7119847" cy="1699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spTree>
    <p:extLst>
      <p:ext uri="{BB962C8B-B14F-4D97-AF65-F5344CB8AC3E}">
        <p14:creationId xmlns:p14="http://schemas.microsoft.com/office/powerpoint/2010/main" val="204413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5" y="202079"/>
            <a:ext cx="8911687" cy="1280890"/>
          </a:xfrm>
        </p:spPr>
        <p:txBody>
          <a:bodyPr/>
          <a:lstStyle/>
          <a:p>
            <a:r>
              <a:rPr lang="en-US" altLang="en-US" b="1" dirty="0">
                <a:solidFill>
                  <a:srgbClr val="48FA2A"/>
                </a:solidFill>
                <a:latin typeface="Arial Rounded MT Bold" panose="020F0704030504030204" pitchFamily="34" charset="0"/>
              </a:rPr>
              <a:t>The physics of ear</a:t>
            </a:r>
          </a:p>
        </p:txBody>
      </p:sp>
      <p:sp>
        <p:nvSpPr>
          <p:cNvPr id="3" name="Content Placeholder 2"/>
          <p:cNvSpPr>
            <a:spLocks noGrp="1"/>
          </p:cNvSpPr>
          <p:nvPr>
            <p:ph idx="1"/>
          </p:nvPr>
        </p:nvSpPr>
        <p:spPr/>
        <p:txBody>
          <a:bodyPr/>
          <a:lstStyle/>
          <a:p>
            <a:endParaRPr lang="ar-SA" dirty="0"/>
          </a:p>
        </p:txBody>
      </p:sp>
      <p:sp>
        <p:nvSpPr>
          <p:cNvPr id="6" name="Rectangle 14"/>
          <p:cNvSpPr>
            <a:spLocks noChangeArrowheads="1"/>
          </p:cNvSpPr>
          <p:nvPr/>
        </p:nvSpPr>
        <p:spPr bwMode="auto">
          <a:xfrm>
            <a:off x="1903828" y="842524"/>
            <a:ext cx="27382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b="1" dirty="0">
                <a:solidFill>
                  <a:srgbClr val="48FA2A"/>
                </a:solidFill>
              </a:rPr>
              <a:t>MIDDLE EAR</a:t>
            </a:r>
          </a:p>
        </p:txBody>
      </p:sp>
      <p:pic>
        <p:nvPicPr>
          <p:cNvPr id="9" name="صورة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8765" y="3083169"/>
            <a:ext cx="5356225"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165" y="1482969"/>
            <a:ext cx="538162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6965" y="5369169"/>
            <a:ext cx="39909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pic>
        <p:nvPicPr>
          <p:cNvPr id="1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4306" y="6414215"/>
            <a:ext cx="34766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spTree>
    <p:extLst>
      <p:ext uri="{BB962C8B-B14F-4D97-AF65-F5344CB8AC3E}">
        <p14:creationId xmlns:p14="http://schemas.microsoft.com/office/powerpoint/2010/main" val="171005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5" y="202079"/>
            <a:ext cx="8911687" cy="1280890"/>
          </a:xfrm>
        </p:spPr>
        <p:txBody>
          <a:bodyPr/>
          <a:lstStyle/>
          <a:p>
            <a:r>
              <a:rPr lang="en-US" altLang="en-US" b="1" dirty="0">
                <a:solidFill>
                  <a:srgbClr val="48FA2A"/>
                </a:solidFill>
                <a:latin typeface="Arial Rounded MT Bold" panose="020F0704030504030204" pitchFamily="34" charset="0"/>
              </a:rPr>
              <a:t>The physics of ear</a:t>
            </a:r>
          </a:p>
        </p:txBody>
      </p:sp>
      <p:sp>
        <p:nvSpPr>
          <p:cNvPr id="3" name="Content Placeholder 2"/>
          <p:cNvSpPr>
            <a:spLocks noGrp="1"/>
          </p:cNvSpPr>
          <p:nvPr>
            <p:ph idx="1"/>
          </p:nvPr>
        </p:nvSpPr>
        <p:spPr/>
        <p:txBody>
          <a:bodyPr/>
          <a:lstStyle/>
          <a:p>
            <a:endParaRPr lang="ar-SA" dirty="0"/>
          </a:p>
        </p:txBody>
      </p:sp>
      <p:sp>
        <p:nvSpPr>
          <p:cNvPr id="6" name="Rectangle 14"/>
          <p:cNvSpPr>
            <a:spLocks noChangeArrowheads="1"/>
          </p:cNvSpPr>
          <p:nvPr/>
        </p:nvSpPr>
        <p:spPr bwMode="auto">
          <a:xfrm>
            <a:off x="1903828" y="842524"/>
            <a:ext cx="244329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b="1" i="1" dirty="0">
                <a:solidFill>
                  <a:srgbClr val="48FA2A"/>
                </a:solidFill>
              </a:rPr>
              <a:t>INNER EAR</a:t>
            </a:r>
            <a:endParaRPr lang="en-US" altLang="en-US" b="1" dirty="0">
              <a:solidFill>
                <a:srgbClr val="48FA2A"/>
              </a:solidFill>
            </a:endParaRPr>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2977" y="1427299"/>
            <a:ext cx="6582782" cy="5128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spTree>
    <p:extLst>
      <p:ext uri="{BB962C8B-B14F-4D97-AF65-F5344CB8AC3E}">
        <p14:creationId xmlns:p14="http://schemas.microsoft.com/office/powerpoint/2010/main" val="3881320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SA"/>
          </a:p>
        </p:txBody>
      </p:sp>
      <p:sp>
        <p:nvSpPr>
          <p:cNvPr id="5" name="Text Placeholder 4"/>
          <p:cNvSpPr>
            <a:spLocks noGrp="1"/>
          </p:cNvSpPr>
          <p:nvPr>
            <p:ph type="body" idx="1"/>
          </p:nvPr>
        </p:nvSpPr>
        <p:spPr/>
        <p:txBody>
          <a:bodyPr/>
          <a:lstStyle/>
          <a:p>
            <a:endParaRPr lang="ar-SA"/>
          </a:p>
        </p:txBody>
      </p:sp>
      <p:sp>
        <p:nvSpPr>
          <p:cNvPr id="6" name="Rectangle 11"/>
          <p:cNvSpPr>
            <a:spLocks noChangeArrowheads="1"/>
          </p:cNvSpPr>
          <p:nvPr/>
        </p:nvSpPr>
        <p:spPr bwMode="auto">
          <a:xfrm>
            <a:off x="2589212" y="844145"/>
            <a:ext cx="876341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b="1" dirty="0"/>
              <a:t>determine the thickness of tissue needed to decrease the intensity of a 5 MHz ultrasound wave by half. (Assume losses are due only to absorption, and not due to reflection at interfaces.)</a:t>
            </a:r>
            <a:endParaRPr lang="en-US" altLang="en-US" sz="2000" dirty="0"/>
          </a:p>
        </p:txBody>
      </p:sp>
      <p:sp>
        <p:nvSpPr>
          <p:cNvPr id="7" name="Rectangle 12"/>
          <p:cNvSpPr>
            <a:spLocks noChangeArrowheads="1"/>
          </p:cNvSpPr>
          <p:nvPr/>
        </p:nvSpPr>
        <p:spPr bwMode="auto">
          <a:xfrm>
            <a:off x="2482947" y="2487213"/>
            <a:ext cx="90216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1800" b="1" dirty="0"/>
              <a:t>The speeds of sound in the brain and skull bone are 1,550 and 4,090 m/s, respectively. What fraction of sound is lost in reflection from air to the skull bone and then from the skull bone to the brain? Assume the densities of the brain and skull bone are 1 g/cm</a:t>
            </a:r>
            <a:r>
              <a:rPr lang="en-US" altLang="en-US" sz="1800" dirty="0"/>
              <a:t>3</a:t>
            </a:r>
          </a:p>
        </p:txBody>
      </p:sp>
    </p:spTree>
    <p:extLst>
      <p:ext uri="{BB962C8B-B14F-4D97-AF65-F5344CB8AC3E}">
        <p14:creationId xmlns:p14="http://schemas.microsoft.com/office/powerpoint/2010/main" val="178311088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847778</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2012-07-18T23:36:00+00:00</AssetStart>
    <FriendlyTitle xmlns="4873beb7-5857-4685-be1f-d57550cc96cc" xsi:nil="true"/>
    <MarketSpecific xmlns="4873beb7-5857-4685-be1f-d57550cc96cc">false</MarketSpecific>
    <TPNamespace xmlns="4873beb7-5857-4685-be1f-d57550cc96cc" xsi:nil="true"/>
    <PublishStatusLookup xmlns="4873beb7-5857-4685-be1f-d57550cc96cc">
      <Value>1597963</Value>
    </PublishStatusLookup>
    <APAuthor xmlns="4873beb7-5857-4685-be1f-d57550cc96cc">
      <UserInfo>
        <DisplayName>REDMOND\v-alekha</DisplayName>
        <AccountId>2912</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TP103039515</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CEC0E97-8C84-410A-8286-2F18FF896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AE737A-72D2-4F07-84A4-D46333E273A5}">
  <ds:schemaRefs>
    <ds:schemaRef ds:uri="http://purl.org/dc/elements/1.1/"/>
    <ds:schemaRef ds:uri="http://schemas.microsoft.com/office/2006/documentManagement/types"/>
    <ds:schemaRef ds:uri="http://schemas.openxmlformats.org/package/2006/metadata/core-properties"/>
    <ds:schemaRef ds:uri="4873beb7-5857-4685-be1f-d57550cc96cc"/>
    <ds:schemaRef ds:uri="http://schemas.microsoft.com/office/infopath/2007/PartnerControls"/>
    <ds:schemaRef ds:uri="http://schemas.microsoft.com/office/2006/metadata/properties"/>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4AE901BC-D190-49E6-8B33-2F32A0F2BF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132</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Rounded MT Bold</vt:lpstr>
      <vt:lpstr>Calibri</vt:lpstr>
      <vt:lpstr>Century Gothic</vt:lpstr>
      <vt:lpstr>Tahoma</vt:lpstr>
      <vt:lpstr>Wingdings 3</vt:lpstr>
      <vt:lpstr>Wisp</vt:lpstr>
      <vt:lpstr>Chapter 9_3 Sound in medicine</vt:lpstr>
      <vt:lpstr>PowerPoint Presentation</vt:lpstr>
      <vt:lpstr>PowerPoint Presentation</vt:lpstr>
      <vt:lpstr>The physics of ear</vt:lpstr>
      <vt:lpstr>The physics of ear</vt:lpstr>
      <vt:lpstr>The physics of ear</vt:lpstr>
      <vt:lpstr>The physics of ear</vt:lpstr>
      <vt:lpstr>The physics of ear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2016-12-15T17:39:33Z</dcterms:created>
  <dcterms:modified xsi:type="dcterms:W3CDTF">2018-12-21T14:02:14Z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